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345" r:id="rId4"/>
    <p:sldId id="367" r:id="rId5"/>
    <p:sldId id="371" r:id="rId6"/>
    <p:sldId id="372" r:id="rId7"/>
    <p:sldId id="388" r:id="rId8"/>
    <p:sldId id="389" r:id="rId9"/>
    <p:sldId id="392" r:id="rId10"/>
    <p:sldId id="393" r:id="rId11"/>
    <p:sldId id="390" r:id="rId12"/>
    <p:sldId id="394" r:id="rId13"/>
    <p:sldId id="396" r:id="rId14"/>
    <p:sldId id="391" r:id="rId15"/>
    <p:sldId id="395" r:id="rId16"/>
    <p:sldId id="397" r:id="rId17"/>
    <p:sldId id="398" r:id="rId18"/>
    <p:sldId id="399" r:id="rId19"/>
    <p:sldId id="402" r:id="rId20"/>
    <p:sldId id="403" r:id="rId21"/>
    <p:sldId id="404" r:id="rId22"/>
    <p:sldId id="405" r:id="rId23"/>
    <p:sldId id="409" r:id="rId24"/>
    <p:sldId id="407" r:id="rId25"/>
    <p:sldId id="408" r:id="rId26"/>
    <p:sldId id="410" r:id="rId27"/>
    <p:sldId id="400" r:id="rId28"/>
    <p:sldId id="411" r:id="rId29"/>
    <p:sldId id="412" r:id="rId30"/>
    <p:sldId id="401" r:id="rId31"/>
    <p:sldId id="413" r:id="rId32"/>
    <p:sldId id="414" r:id="rId33"/>
    <p:sldId id="415" r:id="rId34"/>
    <p:sldId id="416" r:id="rId35"/>
    <p:sldId id="417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9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14-4-2018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havo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2204"/>
          <a:stretch/>
        </p:blipFill>
        <p:spPr>
          <a:xfrm>
            <a:off x="0" y="80962"/>
            <a:ext cx="8746958" cy="127860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3355"/>
          <a:stretch/>
        </p:blipFill>
        <p:spPr>
          <a:xfrm>
            <a:off x="0" y="80962"/>
            <a:ext cx="8746958" cy="191628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9485"/>
          <a:stretch/>
        </p:blipFill>
        <p:spPr>
          <a:xfrm>
            <a:off x="0" y="80962"/>
            <a:ext cx="8746958" cy="238551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962"/>
            <a:ext cx="8746958" cy="338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27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66 en 67.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15 </a:t>
            </a:r>
            <a:r>
              <a:rPr lang="nl-NL" sz="2500" dirty="0" smtClean="0"/>
              <a:t>minuten de tijd.</a:t>
            </a:r>
          </a:p>
          <a:p>
            <a:pPr marL="0" indent="0">
              <a:buNone/>
            </a:pPr>
            <a:r>
              <a:rPr lang="nl-NL" sz="2500" dirty="0" smtClean="0"/>
              <a:t>Huiswerk is </a:t>
            </a:r>
            <a:r>
              <a:rPr lang="nl-NL" sz="2500" dirty="0" err="1" smtClean="0"/>
              <a:t>tm</a:t>
            </a:r>
            <a:r>
              <a:rPr lang="nl-NL" sz="2500" dirty="0" smtClean="0"/>
              <a:t> </a:t>
            </a:r>
            <a:r>
              <a:rPr lang="nl-NL" sz="2500" dirty="0" smtClean="0"/>
              <a:t>68. </a:t>
            </a:r>
            <a:r>
              <a:rPr lang="nl-NL" sz="2500" dirty="0" smtClean="0"/>
              <a:t>alles wat je in de les af krijgt hoef je thuis niet meer te doen.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289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1279"/>
          <a:stretch/>
        </p:blipFill>
        <p:spPr>
          <a:xfrm>
            <a:off x="98868" y="1"/>
            <a:ext cx="9175134" cy="26228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6661"/>
          <a:stretch/>
        </p:blipFill>
        <p:spPr>
          <a:xfrm>
            <a:off x="98868" y="0"/>
            <a:ext cx="9175134" cy="29357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0977"/>
          <a:stretch/>
        </p:blipFill>
        <p:spPr>
          <a:xfrm>
            <a:off x="98868" y="1"/>
            <a:ext cx="9175134" cy="332071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6182"/>
          <a:stretch/>
        </p:blipFill>
        <p:spPr>
          <a:xfrm>
            <a:off x="98868" y="1"/>
            <a:ext cx="9175134" cy="364556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1741"/>
          <a:stretch/>
        </p:blipFill>
        <p:spPr>
          <a:xfrm>
            <a:off x="98868" y="1"/>
            <a:ext cx="9175134" cy="394635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7123"/>
          <a:stretch/>
        </p:blipFill>
        <p:spPr>
          <a:xfrm>
            <a:off x="98868" y="0"/>
            <a:ext cx="9175134" cy="425917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32150"/>
          <a:stretch/>
        </p:blipFill>
        <p:spPr>
          <a:xfrm>
            <a:off x="98868" y="0"/>
            <a:ext cx="9175134" cy="459606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6821"/>
          <a:stretch/>
        </p:blipFill>
        <p:spPr>
          <a:xfrm>
            <a:off x="98868" y="0"/>
            <a:ext cx="9175134" cy="4957011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22381"/>
          <a:stretch/>
        </p:blipFill>
        <p:spPr>
          <a:xfrm>
            <a:off x="98868" y="1"/>
            <a:ext cx="9175134" cy="525780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7585"/>
          <a:stretch/>
        </p:blipFill>
        <p:spPr>
          <a:xfrm>
            <a:off x="98868" y="0"/>
            <a:ext cx="9175134" cy="5582653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12789"/>
          <a:stretch/>
        </p:blipFill>
        <p:spPr>
          <a:xfrm>
            <a:off x="98868" y="0"/>
            <a:ext cx="9175134" cy="5907505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7461"/>
          <a:stretch/>
        </p:blipFill>
        <p:spPr>
          <a:xfrm>
            <a:off x="98868" y="0"/>
            <a:ext cx="9175134" cy="6268453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68" y="0"/>
            <a:ext cx="9175134" cy="677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85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32593"/>
          <a:stretch/>
        </p:blipFill>
        <p:spPr>
          <a:xfrm>
            <a:off x="0" y="33213"/>
            <a:ext cx="12192000" cy="208434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18196"/>
          <a:stretch/>
        </p:blipFill>
        <p:spPr>
          <a:xfrm>
            <a:off x="0" y="33213"/>
            <a:ext cx="12192000" cy="252951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213"/>
            <a:ext cx="12192000" cy="309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90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Belangrijk info! (daarom uitroepteken)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5484" y="1407695"/>
            <a:ext cx="8708518" cy="4633667"/>
          </a:xfrm>
        </p:spPr>
        <p:txBody>
          <a:bodyPr>
            <a:noAutofit/>
          </a:bodyPr>
          <a:lstStyle/>
          <a:p>
            <a:r>
              <a:rPr lang="nl-NL" sz="2500" dirty="0" smtClean="0"/>
              <a:t>Bladzijde 71 staan 2 opmerkingen:</a:t>
            </a:r>
          </a:p>
          <a:p>
            <a:r>
              <a:rPr lang="nl-NL" sz="2500" dirty="0" smtClean="0"/>
              <a:t>Maak een tijdlijn!, lukt dit nog niet altijd ga hiermee weer oefenen!</a:t>
            </a:r>
          </a:p>
          <a:p>
            <a:r>
              <a:rPr lang="nl-NL" sz="2500" dirty="0" smtClean="0"/>
              <a:t>Baten-lasten moet je toerekenen aan de juiste periode </a:t>
            </a:r>
          </a:p>
          <a:p>
            <a:r>
              <a:rPr lang="nl-NL" sz="2500" dirty="0" smtClean="0"/>
              <a:t>Ontvangsten-uitgaven worden altijd geboekt in het jaar dat ze hebben plaatsgevonden.</a:t>
            </a:r>
          </a:p>
          <a:p>
            <a:endParaRPr lang="nl-NL" sz="2500" dirty="0"/>
          </a:p>
          <a:p>
            <a:r>
              <a:rPr lang="nl-NL" sz="2500" dirty="0" smtClean="0"/>
              <a:t>Terug naar voorbeeld van </a:t>
            </a:r>
            <a:r>
              <a:rPr lang="nl-NL" sz="2500" dirty="0"/>
              <a:t>Z</a:t>
            </a:r>
            <a:r>
              <a:rPr lang="nl-NL" sz="2500" dirty="0" smtClean="0"/>
              <a:t>eno</a:t>
            </a:r>
            <a:r>
              <a:rPr lang="nl-NL" sz="2500" dirty="0" smtClean="0"/>
              <a:t>.</a:t>
            </a:r>
            <a:endParaRPr lang="nl-NL" sz="2500" dirty="0" smtClean="0"/>
          </a:p>
          <a:p>
            <a:r>
              <a:rPr lang="nl-NL" sz="2500" dirty="0" smtClean="0"/>
              <a:t>De betaling van de boete vind plaats in 2018, dus dit wordt geboekt bij de ontvangsten-uitgaven van 2018.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2473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Laatste opgave voor vandaag: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Opgave </a:t>
            </a:r>
            <a:r>
              <a:rPr lang="nl-NL" sz="2500" dirty="0" smtClean="0"/>
              <a:t>68</a:t>
            </a:r>
            <a:endParaRPr lang="nl-NL" sz="2500" dirty="0" smtClean="0"/>
          </a:p>
          <a:p>
            <a:r>
              <a:rPr lang="nl-NL" sz="2500" dirty="0" smtClean="0"/>
              <a:t>Begin volgende les nabespreken</a:t>
            </a:r>
            <a:r>
              <a:rPr lang="nl-NL" sz="2500" dirty="0" smtClean="0"/>
              <a:t>.</a:t>
            </a:r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88287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Nabespreken 68, 69 </a:t>
            </a:r>
            <a:r>
              <a:rPr lang="nl-NL" sz="2500" dirty="0" err="1" smtClean="0"/>
              <a:t>tm</a:t>
            </a:r>
            <a:r>
              <a:rPr lang="nl-NL" sz="2500" dirty="0" smtClean="0"/>
              <a:t> 72 maken.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8724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3816" b="60389"/>
          <a:stretch/>
        </p:blipFill>
        <p:spPr>
          <a:xfrm>
            <a:off x="0" y="34925"/>
            <a:ext cx="5630779" cy="215482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7909"/>
          <a:stretch/>
        </p:blipFill>
        <p:spPr>
          <a:xfrm>
            <a:off x="0" y="34925"/>
            <a:ext cx="12192000" cy="174574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9062"/>
          <a:stretch/>
        </p:blipFill>
        <p:spPr>
          <a:xfrm>
            <a:off x="0" y="34925"/>
            <a:ext cx="12192000" cy="222701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0436"/>
          <a:stretch/>
        </p:blipFill>
        <p:spPr>
          <a:xfrm>
            <a:off x="0" y="34925"/>
            <a:ext cx="12192000" cy="269624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1147"/>
          <a:stretch/>
        </p:blipFill>
        <p:spPr>
          <a:xfrm>
            <a:off x="0" y="34925"/>
            <a:ext cx="12192000" cy="320157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0088"/>
          <a:stretch/>
        </p:blipFill>
        <p:spPr>
          <a:xfrm>
            <a:off x="0" y="34925"/>
            <a:ext cx="12192000" cy="380314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0799"/>
          <a:stretch/>
        </p:blipFill>
        <p:spPr>
          <a:xfrm>
            <a:off x="0" y="34925"/>
            <a:ext cx="12192000" cy="430847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1289"/>
          <a:stretch/>
        </p:blipFill>
        <p:spPr>
          <a:xfrm>
            <a:off x="0" y="34925"/>
            <a:ext cx="12192000" cy="482583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925"/>
            <a:ext cx="12192000" cy="543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40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periodetoerekeningsstelsel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453" y="1347537"/>
            <a:ext cx="8720549" cy="4693825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Onderscheid gemaakt tussen baten/lasten en ontvangsten/uitgaven.</a:t>
            </a:r>
          </a:p>
          <a:p>
            <a:r>
              <a:rPr lang="nl-NL" sz="2500" dirty="0" smtClean="0"/>
              <a:t>Vaak hebben deze een verband.</a:t>
            </a:r>
          </a:p>
          <a:p>
            <a:r>
              <a:rPr lang="nl-NL" sz="2500" dirty="0" smtClean="0"/>
              <a:t>Baten (contributie) leiden tot ontvangsten (ontvangen contributie)</a:t>
            </a:r>
          </a:p>
          <a:p>
            <a:r>
              <a:rPr lang="nl-NL" sz="2500" dirty="0" smtClean="0"/>
              <a:t>Lasten (huur) leiden tot uitgaven (betaalde huur)</a:t>
            </a:r>
          </a:p>
          <a:p>
            <a:r>
              <a:rPr lang="nl-NL" sz="2500" dirty="0" smtClean="0"/>
              <a:t>Wanneer wordt het vervelend: als deze niet precies op elkaar aansluiten (500 huur, waarvan 400 betaald).</a:t>
            </a:r>
          </a:p>
          <a:p>
            <a:r>
              <a:rPr lang="nl-NL" sz="2500" dirty="0" smtClean="0"/>
              <a:t>Soms is er ook geen verband.</a:t>
            </a:r>
          </a:p>
          <a:p>
            <a:r>
              <a:rPr lang="nl-NL" sz="2500" dirty="0" smtClean="0"/>
              <a:t>Afschrijving (lasten) </a:t>
            </a:r>
            <a:r>
              <a:rPr lang="nl-NL" sz="2500" dirty="0" smtClean="0">
                <a:sym typeface="Wingdings" panose="05000000000000000000" pitchFamily="2" charset="2"/>
              </a:rPr>
              <a:t> nooit uitgaven.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Aflossing (uitgaven)  nooit lasten.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470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69 en 70.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10 </a:t>
            </a:r>
            <a:r>
              <a:rPr lang="nl-NL" sz="2500" dirty="0" smtClean="0"/>
              <a:t>minuten de tijd.</a:t>
            </a:r>
          </a:p>
          <a:p>
            <a:pPr marL="0" indent="0">
              <a:buNone/>
            </a:pPr>
            <a:r>
              <a:rPr lang="nl-NL" sz="2500" dirty="0" smtClean="0"/>
              <a:t>Huiswerk is </a:t>
            </a:r>
            <a:r>
              <a:rPr lang="nl-NL" sz="2500" dirty="0" err="1" smtClean="0"/>
              <a:t>tm</a:t>
            </a:r>
            <a:r>
              <a:rPr lang="nl-NL" sz="2500" dirty="0" smtClean="0"/>
              <a:t> </a:t>
            </a:r>
            <a:r>
              <a:rPr lang="nl-NL" sz="2500" dirty="0" smtClean="0"/>
              <a:t>72</a:t>
            </a:r>
            <a:r>
              <a:rPr lang="nl-NL" sz="2500" dirty="0" smtClean="0"/>
              <a:t>. </a:t>
            </a:r>
            <a:r>
              <a:rPr lang="nl-NL" sz="2500" dirty="0" smtClean="0"/>
              <a:t>alles wat je in de les af krijgt hoef je thuis niet meer te doen.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843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3 lessen	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7234" y="1500189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</a:t>
            </a:r>
            <a:r>
              <a:rPr lang="nl-NL" sz="2500" dirty="0" smtClean="0"/>
              <a:t>1: </a:t>
            </a:r>
            <a:r>
              <a:rPr lang="nl-NL" sz="2500" dirty="0" smtClean="0"/>
              <a:t>periodetoerekeningstelsel (64 </a:t>
            </a:r>
            <a:r>
              <a:rPr lang="nl-NL" sz="2500" dirty="0" err="1" smtClean="0"/>
              <a:t>tm</a:t>
            </a:r>
            <a:r>
              <a:rPr lang="nl-NL" sz="2500" dirty="0" smtClean="0"/>
              <a:t> </a:t>
            </a:r>
            <a:r>
              <a:rPr lang="nl-NL" sz="2500" dirty="0" smtClean="0"/>
              <a:t>68)</a:t>
            </a:r>
            <a:endParaRPr lang="nl-NL" sz="2500" dirty="0" smtClean="0"/>
          </a:p>
          <a:p>
            <a:r>
              <a:rPr lang="nl-NL" sz="2500" dirty="0" smtClean="0"/>
              <a:t>Les 2: vervolg periodetoerekeningsstelsel: (69 </a:t>
            </a:r>
            <a:r>
              <a:rPr lang="nl-NL" sz="2500" dirty="0" err="1" smtClean="0"/>
              <a:t>tm</a:t>
            </a:r>
            <a:r>
              <a:rPr lang="nl-NL" sz="2500" dirty="0" smtClean="0"/>
              <a:t> 72)</a:t>
            </a:r>
          </a:p>
          <a:p>
            <a:r>
              <a:rPr lang="nl-NL" sz="2500" dirty="0" smtClean="0"/>
              <a:t>Les 3: het periodetoerekeningsstelsel en de balans (73 </a:t>
            </a:r>
            <a:r>
              <a:rPr lang="nl-NL" sz="2500" dirty="0" err="1" smtClean="0"/>
              <a:t>tm</a:t>
            </a:r>
            <a:r>
              <a:rPr lang="nl-NL" sz="2500" dirty="0" smtClean="0"/>
              <a:t> 76)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358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1650"/>
          <a:stretch/>
        </p:blipFill>
        <p:spPr>
          <a:xfrm>
            <a:off x="0" y="41273"/>
            <a:ext cx="12192000" cy="155892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273"/>
            <a:ext cx="12192000" cy="267170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40288"/>
          <a:stretch/>
        </p:blipFill>
        <p:spPr>
          <a:xfrm>
            <a:off x="0" y="2597642"/>
            <a:ext cx="12192000" cy="178185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97642"/>
            <a:ext cx="12192000" cy="298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20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71</a:t>
            </a:r>
            <a:r>
              <a:rPr lang="nl-NL" dirty="0" smtClean="0"/>
              <a:t> en 72.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15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pPr marL="0" indent="0">
              <a:buNone/>
            </a:pPr>
            <a:r>
              <a:rPr lang="nl-NL" sz="2500" dirty="0" smtClean="0"/>
              <a:t>We bespreken straks 71 na, 72 waarschijnlijk begin volgende les.</a:t>
            </a:r>
            <a:endParaRPr lang="nl-NL" sz="2500" dirty="0" smtClean="0"/>
          </a:p>
          <a:p>
            <a:pPr marL="0" indent="0">
              <a:buNone/>
            </a:pPr>
            <a:r>
              <a:rPr lang="nl-NL" sz="2500" dirty="0" smtClean="0"/>
              <a:t>Huiswerk is </a:t>
            </a:r>
            <a:r>
              <a:rPr lang="nl-NL" sz="2500" dirty="0" err="1" smtClean="0"/>
              <a:t>tm</a:t>
            </a:r>
            <a:r>
              <a:rPr lang="nl-NL" sz="2500" dirty="0" smtClean="0"/>
              <a:t> </a:t>
            </a:r>
            <a:r>
              <a:rPr lang="nl-NL" sz="2500" dirty="0" smtClean="0"/>
              <a:t>72</a:t>
            </a:r>
            <a:r>
              <a:rPr lang="nl-NL" sz="2500" dirty="0" smtClean="0"/>
              <a:t>. </a:t>
            </a:r>
            <a:r>
              <a:rPr lang="nl-NL" sz="2500" dirty="0" smtClean="0"/>
              <a:t>alles wat je in de les af krijgt hoef je thuis niet meer te doen.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26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61071" b="76767"/>
          <a:stretch/>
        </p:blipFill>
        <p:spPr>
          <a:xfrm>
            <a:off x="0" y="0"/>
            <a:ext cx="3934326" cy="161223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3702"/>
          <a:stretch/>
        </p:blipFill>
        <p:spPr>
          <a:xfrm>
            <a:off x="0" y="0"/>
            <a:ext cx="10106526" cy="11309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7460"/>
          <a:stretch/>
        </p:blipFill>
        <p:spPr>
          <a:xfrm>
            <a:off x="0" y="0"/>
            <a:ext cx="10106526" cy="156410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4283"/>
          <a:stretch/>
        </p:blipFill>
        <p:spPr>
          <a:xfrm>
            <a:off x="0" y="0"/>
            <a:ext cx="10106526" cy="247850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7695"/>
          <a:stretch/>
        </p:blipFill>
        <p:spPr>
          <a:xfrm>
            <a:off x="0" y="0"/>
            <a:ext cx="10106526" cy="293570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1167"/>
          <a:stretch/>
        </p:blipFill>
        <p:spPr>
          <a:xfrm>
            <a:off x="0" y="0"/>
            <a:ext cx="10106526" cy="477653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6486"/>
          <a:stretch/>
        </p:blipFill>
        <p:spPr>
          <a:xfrm>
            <a:off x="0" y="0"/>
            <a:ext cx="10106526" cy="510138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2325"/>
          <a:stretch/>
        </p:blipFill>
        <p:spPr>
          <a:xfrm>
            <a:off x="0" y="0"/>
            <a:ext cx="10106526" cy="539014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7817"/>
          <a:stretch/>
        </p:blipFill>
        <p:spPr>
          <a:xfrm>
            <a:off x="0" y="0"/>
            <a:ext cx="10106526" cy="570296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2789"/>
          <a:stretch/>
        </p:blipFill>
        <p:spPr>
          <a:xfrm>
            <a:off x="0" y="0"/>
            <a:ext cx="10106526" cy="6051884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8117"/>
          <a:stretch/>
        </p:blipFill>
        <p:spPr>
          <a:xfrm>
            <a:off x="0" y="0"/>
            <a:ext cx="10106526" cy="640080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106526" cy="693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13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704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Belangrijk info! (daarom uitroepteken)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5484" y="1407695"/>
            <a:ext cx="8708518" cy="4633667"/>
          </a:xfrm>
        </p:spPr>
        <p:txBody>
          <a:bodyPr>
            <a:noAutofit/>
          </a:bodyPr>
          <a:lstStyle/>
          <a:p>
            <a:r>
              <a:rPr lang="nl-NL" sz="2500" dirty="0" smtClean="0"/>
              <a:t>Bladzijde 71 staan 2 opmerkingen:</a:t>
            </a:r>
          </a:p>
          <a:p>
            <a:r>
              <a:rPr lang="nl-NL" sz="2500" dirty="0" smtClean="0"/>
              <a:t>Maak een tijdlijn!, lukt dit nog niet altijd ga hiermee weer oefenen!</a:t>
            </a:r>
          </a:p>
          <a:p>
            <a:r>
              <a:rPr lang="nl-NL" sz="2500" dirty="0" smtClean="0"/>
              <a:t>Baten-lasten moet je toerekenen aan de juiste periode </a:t>
            </a:r>
          </a:p>
          <a:p>
            <a:r>
              <a:rPr lang="nl-NL" sz="2500" dirty="0" smtClean="0"/>
              <a:t>Ontvangsten-uitgaven worden altijd geboekt in het jaar dat ze hebben plaatsgevonden.</a:t>
            </a:r>
          </a:p>
          <a:p>
            <a:endParaRPr lang="nl-NL" sz="2500" dirty="0"/>
          </a:p>
          <a:p>
            <a:r>
              <a:rPr lang="nl-NL" sz="2500" dirty="0" smtClean="0"/>
              <a:t>Terug naar voorbeeld van </a:t>
            </a:r>
            <a:r>
              <a:rPr lang="nl-NL" sz="2500" dirty="0"/>
              <a:t>Z</a:t>
            </a:r>
            <a:r>
              <a:rPr lang="nl-NL" sz="2500" dirty="0" smtClean="0"/>
              <a:t>eno</a:t>
            </a:r>
            <a:r>
              <a:rPr lang="nl-NL" sz="2500" dirty="0" smtClean="0"/>
              <a:t>.</a:t>
            </a:r>
            <a:endParaRPr lang="nl-NL" sz="2500" dirty="0" smtClean="0"/>
          </a:p>
          <a:p>
            <a:r>
              <a:rPr lang="nl-NL" sz="2500" dirty="0" smtClean="0"/>
              <a:t>De betaling van de boete vind plaats in 2018, dus dit wordt geboekt bij de ontvangsten-uitgaven van 2018.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364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periodetoerekeningsstelsel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453" y="1347537"/>
            <a:ext cx="8720549" cy="4693825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Onderscheid gemaakt tussen baten/lasten en ontvangsten/uitgaven.</a:t>
            </a:r>
          </a:p>
          <a:p>
            <a:r>
              <a:rPr lang="nl-NL" sz="2500" dirty="0" smtClean="0"/>
              <a:t>Vaak hebben deze een verband.</a:t>
            </a:r>
          </a:p>
          <a:p>
            <a:r>
              <a:rPr lang="nl-NL" sz="2500" dirty="0" smtClean="0"/>
              <a:t>Baten (contributie) leiden tot ontvangsten (ontvangen contributie)</a:t>
            </a:r>
          </a:p>
          <a:p>
            <a:r>
              <a:rPr lang="nl-NL" sz="2500" dirty="0" smtClean="0"/>
              <a:t>Lasten (huur) leiden tot uitgaven (betaalde huur)</a:t>
            </a:r>
          </a:p>
          <a:p>
            <a:r>
              <a:rPr lang="nl-NL" sz="2500" dirty="0" smtClean="0"/>
              <a:t>Wanneer wordt het vervelend: als deze niet precies op elkaar aansluiten (500 huur, waarvan 400 betaald).</a:t>
            </a:r>
          </a:p>
          <a:p>
            <a:r>
              <a:rPr lang="nl-NL" sz="2500" dirty="0" smtClean="0"/>
              <a:t>Soms is er ook geen verband.</a:t>
            </a:r>
          </a:p>
          <a:p>
            <a:r>
              <a:rPr lang="nl-NL" sz="2500" dirty="0" smtClean="0"/>
              <a:t>Afschrijving (lasten) </a:t>
            </a:r>
            <a:r>
              <a:rPr lang="nl-NL" sz="2500" dirty="0" smtClean="0">
                <a:sym typeface="Wingdings" panose="05000000000000000000" pitchFamily="2" charset="2"/>
              </a:rPr>
              <a:t> nooit uitgaven.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Aflossing (uitgaven)  nooit lasten.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05477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Meerwaarde periodetoerekeningsstelsel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0789" y="1443789"/>
            <a:ext cx="10756232" cy="45975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Wanneer er een verschil is tussen bijbehorende opbrengsten/ontvangsten.</a:t>
            </a:r>
          </a:p>
          <a:p>
            <a:r>
              <a:rPr lang="nl-NL" sz="2500" dirty="0" smtClean="0"/>
              <a:t>Dus tussen ontvangen contributie en contributieopbrengst.</a:t>
            </a:r>
          </a:p>
          <a:p>
            <a:r>
              <a:rPr lang="nl-NL" sz="2500" dirty="0" smtClean="0"/>
              <a:t>Wat ontstaat er?</a:t>
            </a:r>
          </a:p>
          <a:p>
            <a:r>
              <a:rPr lang="nl-NL" sz="2500" dirty="0" smtClean="0"/>
              <a:t>Overlopende posten (vooruit ontvangen of nog te ontvangen contributie).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4786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Periodetoerekeningsstelsel en de balans.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Kasstelsel </a:t>
            </a:r>
            <a:r>
              <a:rPr lang="nl-NL" sz="2500" dirty="0" smtClean="0">
                <a:sym typeface="Wingdings" panose="05000000000000000000" pitchFamily="2" charset="2"/>
              </a:rPr>
              <a:t> ontvangsten uitgaven  alleen ontvangsten uitgaven veranderen de balans.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Periodetoerekeningsstelsel  ontvangsten uitgaven en baten lasten  zowel ontvangsten als uitgaven als baten lasten veranderen de balans.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39483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73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10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pPr marL="0" indent="0">
              <a:buNone/>
            </a:pPr>
            <a:r>
              <a:rPr lang="nl-NL" sz="2500" dirty="0" smtClean="0"/>
              <a:t>Huiswerk is t/m 76.</a:t>
            </a:r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193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3125" b="63072"/>
          <a:stretch/>
        </p:blipFill>
        <p:spPr>
          <a:xfrm>
            <a:off x="0" y="0"/>
            <a:ext cx="5715000" cy="243038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5027"/>
          <a:stretch/>
        </p:blipFill>
        <p:spPr>
          <a:xfrm>
            <a:off x="0" y="-1"/>
            <a:ext cx="12192000" cy="295976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9543"/>
          <a:stretch/>
        </p:blipFill>
        <p:spPr>
          <a:xfrm>
            <a:off x="0" y="-1"/>
            <a:ext cx="12192000" cy="332071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3224" b="28519"/>
          <a:stretch/>
        </p:blipFill>
        <p:spPr>
          <a:xfrm>
            <a:off x="0" y="0"/>
            <a:ext cx="5702968" cy="470434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1573"/>
          <a:stretch/>
        </p:blipFill>
        <p:spPr>
          <a:xfrm>
            <a:off x="0" y="0"/>
            <a:ext cx="12192000" cy="516154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6088"/>
          <a:stretch/>
        </p:blipFill>
        <p:spPr>
          <a:xfrm>
            <a:off x="0" y="0"/>
            <a:ext cx="12192000" cy="552249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8776"/>
          <a:stretch/>
        </p:blipFill>
        <p:spPr>
          <a:xfrm>
            <a:off x="0" y="-1"/>
            <a:ext cx="12192000" cy="600375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58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74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2347" y="84221"/>
            <a:ext cx="9141655" cy="1846179"/>
          </a:xfrm>
        </p:spPr>
        <p:txBody>
          <a:bodyPr/>
          <a:lstStyle/>
          <a:p>
            <a:r>
              <a:rPr lang="nl-NL" dirty="0" smtClean="0"/>
              <a:t>Hoofdstuk 3: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649705"/>
            <a:ext cx="10419347" cy="5391657"/>
          </a:xfrm>
        </p:spPr>
        <p:txBody>
          <a:bodyPr>
            <a:noAutofit/>
          </a:bodyPr>
          <a:lstStyle/>
          <a:p>
            <a:r>
              <a:rPr lang="nl-NL" sz="2500" dirty="0" smtClean="0"/>
              <a:t>2 manieren van administreren (eigenlijk maar 1, maar ach we doen net alsof)</a:t>
            </a:r>
          </a:p>
          <a:p>
            <a:r>
              <a:rPr lang="nl-NL" sz="2500" dirty="0" smtClean="0"/>
              <a:t>Het kasstelsel: waar we tot nu toe mee hebben gewerkt</a:t>
            </a:r>
          </a:p>
          <a:p>
            <a:r>
              <a:rPr lang="nl-NL" sz="2500" dirty="0" smtClean="0"/>
              <a:t>Administratie op basis van ontvangsten en uitgaven: cq alles wat leidt tot een verandering van de liquide middelen.</a:t>
            </a:r>
          </a:p>
          <a:p>
            <a:r>
              <a:rPr lang="nl-NL" sz="2500" dirty="0" smtClean="0"/>
              <a:t>Voordeel: eenvoud.</a:t>
            </a:r>
          </a:p>
          <a:p>
            <a:r>
              <a:rPr lang="nl-NL" sz="2500" dirty="0" smtClean="0"/>
              <a:t>Voordeel: controle of ontvangsten en uitgaven worden gebruikt voor afgesproken doelen. Vergelijken ontvangsten-uitgaven met begroting ontvangsten-uitgaven.</a:t>
            </a:r>
          </a:p>
          <a:p>
            <a:r>
              <a:rPr lang="nl-NL" sz="2500" dirty="0" smtClean="0"/>
              <a:t>Nadeel: kosten die niet leiden tot uitgaven worden niet geadministreerd. (cq, kasstelsel niet handig voor beoordelen vermogenspositie).</a:t>
            </a:r>
          </a:p>
          <a:p>
            <a:r>
              <a:rPr lang="nl-NL" sz="2500" dirty="0" smtClean="0"/>
              <a:t>Bekendste voorbeeld?</a:t>
            </a:r>
          </a:p>
          <a:p>
            <a:r>
              <a:rPr lang="nl-NL" sz="2500" dirty="0" smtClean="0"/>
              <a:t>Afschrijving.</a:t>
            </a:r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31295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 ontstaat overlopende posten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6253" y="1407695"/>
            <a:ext cx="9974179" cy="4633667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Zichtbaar onderaan bladzijde </a:t>
            </a:r>
            <a:r>
              <a:rPr lang="nl-NL" sz="2500" dirty="0" smtClean="0"/>
              <a:t>75, </a:t>
            </a:r>
            <a:r>
              <a:rPr lang="nl-NL" sz="2500" dirty="0" smtClean="0"/>
              <a:t>er ontstaan overlopende posten</a:t>
            </a:r>
          </a:p>
          <a:p>
            <a:r>
              <a:rPr lang="nl-NL" sz="2500" dirty="0" smtClean="0"/>
              <a:t>In dit geval: vooruit ontvangen contributie en te vorderen contributie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Cq: als er een verschil is tussen baten en bijbehorende ontvangsten </a:t>
            </a:r>
            <a:r>
              <a:rPr lang="nl-NL" sz="2500" dirty="0" smtClean="0">
                <a:sym typeface="Wingdings" panose="05000000000000000000" pitchFamily="2" charset="2"/>
              </a:rPr>
              <a:t> overlopende posten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Als er een verschil is tussen lasten en bijbehorende uitgaven  overlopende posten.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Waarom zien we nooit?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Vooruit betaalde aflossing, nog te betalen afschrijving?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Aflossing = alleen een uitgaven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Afschrijving = alleen een lasten/kosten.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30830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74 en 75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15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pPr marL="0" indent="0">
              <a:buNone/>
            </a:pPr>
            <a:r>
              <a:rPr lang="nl-NL" sz="2500" dirty="0" smtClean="0"/>
              <a:t>Huiswerk is t/m 76.</a:t>
            </a:r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936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9450"/>
          <a:stretch/>
        </p:blipFill>
        <p:spPr>
          <a:xfrm>
            <a:off x="0" y="-1"/>
            <a:ext cx="12192000" cy="8662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0603"/>
          <a:stretch/>
        </p:blipFill>
        <p:spPr>
          <a:xfrm>
            <a:off x="0" y="0"/>
            <a:ext cx="12192000" cy="123925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2326"/>
          <a:stretch/>
        </p:blipFill>
        <p:spPr>
          <a:xfrm>
            <a:off x="0" y="-1"/>
            <a:ext cx="12192000" cy="158816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0756" b="34356"/>
          <a:stretch/>
        </p:blipFill>
        <p:spPr>
          <a:xfrm>
            <a:off x="0" y="0"/>
            <a:ext cx="6003758" cy="276726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0756" b="16089"/>
          <a:stretch/>
        </p:blipFill>
        <p:spPr>
          <a:xfrm>
            <a:off x="0" y="-1"/>
            <a:ext cx="6003758" cy="353728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4641"/>
          <a:stretch/>
        </p:blipFill>
        <p:spPr>
          <a:xfrm>
            <a:off x="0" y="-1"/>
            <a:ext cx="12192000" cy="275523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6078"/>
          <a:stretch/>
        </p:blipFill>
        <p:spPr>
          <a:xfrm>
            <a:off x="0" y="0"/>
            <a:ext cx="12192000" cy="311618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421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65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5035" b="74438"/>
          <a:stretch/>
        </p:blipFill>
        <p:spPr>
          <a:xfrm>
            <a:off x="0" y="0"/>
            <a:ext cx="4620126" cy="17566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9165"/>
          <a:stretch/>
        </p:blipFill>
        <p:spPr>
          <a:xfrm>
            <a:off x="0" y="0"/>
            <a:ext cx="10274968" cy="14317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5489"/>
          <a:stretch/>
        </p:blipFill>
        <p:spPr>
          <a:xfrm>
            <a:off x="0" y="0"/>
            <a:ext cx="10274968" cy="16844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8835"/>
          <a:stretch/>
        </p:blipFill>
        <p:spPr>
          <a:xfrm>
            <a:off x="0" y="0"/>
            <a:ext cx="10274968" cy="214162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4801" b="51678"/>
          <a:stretch/>
        </p:blipFill>
        <p:spPr>
          <a:xfrm>
            <a:off x="0" y="0"/>
            <a:ext cx="4644189" cy="332071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5880"/>
          <a:stretch/>
        </p:blipFill>
        <p:spPr>
          <a:xfrm>
            <a:off x="0" y="0"/>
            <a:ext cx="10274968" cy="303195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6075"/>
          <a:stretch/>
        </p:blipFill>
        <p:spPr>
          <a:xfrm>
            <a:off x="0" y="0"/>
            <a:ext cx="10274968" cy="370572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42048"/>
          <a:stretch/>
        </p:blipFill>
        <p:spPr>
          <a:xfrm>
            <a:off x="0" y="0"/>
            <a:ext cx="10274968" cy="398245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54918" b="28567"/>
          <a:stretch/>
        </p:blipFill>
        <p:spPr>
          <a:xfrm>
            <a:off x="0" y="0"/>
            <a:ext cx="4632158" cy="490888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55035" b="23840"/>
          <a:stretch/>
        </p:blipFill>
        <p:spPr>
          <a:xfrm>
            <a:off x="0" y="0"/>
            <a:ext cx="4620126" cy="5233737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29092"/>
          <a:stretch/>
        </p:blipFill>
        <p:spPr>
          <a:xfrm>
            <a:off x="0" y="0"/>
            <a:ext cx="10274968" cy="4872789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19463"/>
          <a:stretch/>
        </p:blipFill>
        <p:spPr>
          <a:xfrm>
            <a:off x="0" y="0"/>
            <a:ext cx="10274968" cy="5534526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b="10708"/>
          <a:stretch/>
        </p:blipFill>
        <p:spPr>
          <a:xfrm>
            <a:off x="0" y="0"/>
            <a:ext cx="10274968" cy="613610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74968" cy="6872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67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76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/>
              <a:t>7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pPr marL="0" indent="0">
              <a:buNone/>
            </a:pPr>
            <a:r>
              <a:rPr lang="nl-NL" sz="2500" dirty="0" smtClean="0"/>
              <a:t>Huiswerk is t/m 76.</a:t>
            </a:r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884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12588"/>
            <a:ext cx="8596668" cy="3880773"/>
          </a:xfrm>
        </p:spPr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2829" b="12624"/>
          <a:stretch/>
        </p:blipFill>
        <p:spPr>
          <a:xfrm>
            <a:off x="0" y="-2381"/>
            <a:ext cx="5751095" cy="388858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11542"/>
          <a:stretch/>
        </p:blipFill>
        <p:spPr>
          <a:xfrm>
            <a:off x="0" y="-2381"/>
            <a:ext cx="12192000" cy="393670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81"/>
            <a:ext cx="12192000" cy="445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07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valt op?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4695" y="1407695"/>
            <a:ext cx="9009307" cy="463366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Verandering Liquide middelen </a:t>
            </a:r>
            <a:r>
              <a:rPr lang="nl-NL" sz="2500" dirty="0" smtClean="0">
                <a:sym typeface="Wingdings" panose="05000000000000000000" pitchFamily="2" charset="2"/>
              </a:rPr>
              <a:t> saldo ontvangsten uitgaven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Verandering Eigen vermogen  saldo baten en lasten.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Zichtbaar bladzijde 66.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Winst minder belangrijk voor stichtingen en verenigingen (gaat vaak ten koste van subsidie)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ook: aflossing  lening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Afschrijving  gebouw.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Eerder geleerde vaardigheden komen terug.</a:t>
            </a: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5563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periodetoerekeningsstelsel.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Het kasstelsel was?</a:t>
            </a:r>
          </a:p>
          <a:p>
            <a:r>
              <a:rPr lang="nl-NL" sz="2500" dirty="0" smtClean="0"/>
              <a:t>Administratie op basis van ontvangsten/uitgaven.</a:t>
            </a:r>
          </a:p>
          <a:p>
            <a:r>
              <a:rPr lang="nl-NL" sz="2500" dirty="0" smtClean="0"/>
              <a:t>Het periodetoerekeningsstelsel is?</a:t>
            </a:r>
          </a:p>
          <a:p>
            <a:r>
              <a:rPr lang="nl-NL" sz="2500" dirty="0" smtClean="0"/>
              <a:t>Administratie op basis van ontvangsten/uitgaven en baten/lasten.</a:t>
            </a:r>
          </a:p>
          <a:p>
            <a:r>
              <a:rPr lang="nl-NL" sz="2500" dirty="0" smtClean="0"/>
              <a:t>Waarbij de baten/lasten worden toegerekend aan een de periode waar ze feitelijk betrekking op hebben ongeacht of dit heeft geleidt tot betaling.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8686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6884" y="108285"/>
            <a:ext cx="8937118" cy="5933078"/>
          </a:xfrm>
        </p:spPr>
        <p:txBody>
          <a:bodyPr>
            <a:noAutofit/>
          </a:bodyPr>
          <a:lstStyle/>
          <a:p>
            <a:r>
              <a:rPr lang="nl-NL" sz="2500" dirty="0" smtClean="0"/>
              <a:t>Op 31 december 2017 is Zeno vuurwerk aan het afsteken (als de man die hij is)</a:t>
            </a:r>
          </a:p>
          <a:p>
            <a:r>
              <a:rPr lang="nl-NL" sz="2500" dirty="0" smtClean="0"/>
              <a:t>Normaal mag dat vanaf 18:00, Zeno doet dit vanaf 13:00.</a:t>
            </a:r>
          </a:p>
          <a:p>
            <a:r>
              <a:rPr lang="nl-NL" sz="2500" dirty="0" smtClean="0"/>
              <a:t>Zeno komt een politieagent tegen die hem waarschuwt te stoppen met vuurwerk afsteken</a:t>
            </a:r>
          </a:p>
          <a:p>
            <a:r>
              <a:rPr lang="nl-NL" sz="2500" dirty="0" smtClean="0"/>
              <a:t>3 uur later komt hij dezelfde politieagent tegen, en krijgt hij een boete.</a:t>
            </a:r>
          </a:p>
          <a:p>
            <a:r>
              <a:rPr lang="nl-NL" sz="2500" dirty="0" smtClean="0"/>
              <a:t>Deze boete betaald Zeno 3 weken later wanneer deze in de post binnenkomt.</a:t>
            </a:r>
          </a:p>
          <a:p>
            <a:r>
              <a:rPr lang="nl-NL" sz="2500" dirty="0" smtClean="0"/>
              <a:t>Hoe ziet de financiële verwerking eruit?</a:t>
            </a:r>
          </a:p>
          <a:p>
            <a:r>
              <a:rPr lang="nl-NL" sz="2500" dirty="0" smtClean="0"/>
              <a:t>Lasten / uitgaven?</a:t>
            </a:r>
            <a:endParaRPr lang="nl-NL" sz="2500" dirty="0"/>
          </a:p>
          <a:p>
            <a:r>
              <a:rPr lang="nl-NL" sz="2500" dirty="0" smtClean="0"/>
              <a:t>De boete = lasten/kosten</a:t>
            </a:r>
          </a:p>
          <a:p>
            <a:r>
              <a:rPr lang="nl-NL" sz="2500" dirty="0" smtClean="0"/>
              <a:t>Deze boete = lasten/kosten voor 2017</a:t>
            </a:r>
          </a:p>
          <a:p>
            <a:r>
              <a:rPr lang="nl-NL" sz="2500" dirty="0" smtClean="0"/>
              <a:t>Ook al vind de betaling pas in 2018 plaats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667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Meerwaarde periodetoerekeningsstelsel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0789" y="1443789"/>
            <a:ext cx="10756232" cy="45975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Wanneer er een verschil is tussen bijbehorende opbrengsten/ontvangsten.</a:t>
            </a:r>
          </a:p>
          <a:p>
            <a:r>
              <a:rPr lang="nl-NL" sz="2500" dirty="0" smtClean="0"/>
              <a:t>Dus tussen ontvangen contributie en contributieopbrengst.</a:t>
            </a:r>
          </a:p>
          <a:p>
            <a:r>
              <a:rPr lang="nl-NL" sz="2500" dirty="0" smtClean="0"/>
              <a:t>Wat ontstaat er?</a:t>
            </a:r>
          </a:p>
          <a:p>
            <a:r>
              <a:rPr lang="nl-NL" sz="2500" dirty="0" smtClean="0"/>
              <a:t>Overlopende posten (vooruit ontvangen of nog te ontvangen contributie).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0953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64 en 65.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10 minuten de tijd.</a:t>
            </a:r>
          </a:p>
          <a:p>
            <a:pPr marL="0" indent="0">
              <a:buNone/>
            </a:pPr>
            <a:r>
              <a:rPr lang="nl-NL" sz="2500" dirty="0" smtClean="0"/>
              <a:t>Huiswerk is </a:t>
            </a:r>
            <a:r>
              <a:rPr lang="nl-NL" sz="2500" dirty="0" err="1" smtClean="0"/>
              <a:t>tm</a:t>
            </a:r>
            <a:r>
              <a:rPr lang="nl-NL" sz="2500" dirty="0" smtClean="0"/>
              <a:t> 67. alles wat je in de les af krijgt hoef je thuis niet meer te doen.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059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0316"/>
          <a:stretch/>
        </p:blipFill>
        <p:spPr>
          <a:xfrm>
            <a:off x="0" y="80962"/>
            <a:ext cx="12192000" cy="239754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7172"/>
          <a:stretch/>
        </p:blipFill>
        <p:spPr>
          <a:xfrm>
            <a:off x="0" y="80962"/>
            <a:ext cx="12192000" cy="319162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7855"/>
          <a:stretch/>
        </p:blipFill>
        <p:spPr>
          <a:xfrm>
            <a:off x="0" y="80962"/>
            <a:ext cx="12192000" cy="435869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962"/>
            <a:ext cx="12192000" cy="604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0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1661</TotalTime>
  <Words>1144</Words>
  <Application>Microsoft Office PowerPoint</Application>
  <PresentationFormat>Breedbeeld</PresentationFormat>
  <Paragraphs>227</Paragraphs>
  <Slides>35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35</vt:i4>
      </vt:variant>
    </vt:vector>
  </HeadingPairs>
  <TitlesOfParts>
    <vt:vector size="41" baseType="lpstr">
      <vt:lpstr>Arial</vt:lpstr>
      <vt:lpstr>Calibri</vt:lpstr>
      <vt:lpstr>Trebuchet MS</vt:lpstr>
      <vt:lpstr>Wingdings</vt:lpstr>
      <vt:lpstr>Wingdings 3</vt:lpstr>
      <vt:lpstr>Facet</vt:lpstr>
      <vt:lpstr>Beste havo 4. </vt:lpstr>
      <vt:lpstr>Programma aankomende 3 lessen .</vt:lpstr>
      <vt:lpstr>Hoofdstuk 3:</vt:lpstr>
      <vt:lpstr>Wat valt op?</vt:lpstr>
      <vt:lpstr>Het periodetoerekeningsstelsel. </vt:lpstr>
      <vt:lpstr>PowerPoint-presentatie</vt:lpstr>
      <vt:lpstr>Meerwaarde periodetoerekeningsstelsel</vt:lpstr>
      <vt:lpstr>Maak opgave 64 en 65.</vt:lpstr>
      <vt:lpstr>PowerPoint-presentatie</vt:lpstr>
      <vt:lpstr>PowerPoint-presentatie</vt:lpstr>
      <vt:lpstr>Maak opgave 66 en 67.</vt:lpstr>
      <vt:lpstr>PowerPoint-presentatie</vt:lpstr>
      <vt:lpstr>PowerPoint-presentatie</vt:lpstr>
      <vt:lpstr>Belangrijk info! (daarom uitroepteken)</vt:lpstr>
      <vt:lpstr>Laatste opgave voor vandaag:</vt:lpstr>
      <vt:lpstr>Les 2:</vt:lpstr>
      <vt:lpstr>PowerPoint-presentatie</vt:lpstr>
      <vt:lpstr>Het periodetoerekeningsstelsel</vt:lpstr>
      <vt:lpstr>Maak opgave 69 en 70.</vt:lpstr>
      <vt:lpstr>PowerPoint-presentatie</vt:lpstr>
      <vt:lpstr>Maak opgave 71 en 72.</vt:lpstr>
      <vt:lpstr>PowerPoint-presentatie</vt:lpstr>
      <vt:lpstr>Les 3:</vt:lpstr>
      <vt:lpstr>Belangrijk info! (daarom uitroepteken)</vt:lpstr>
      <vt:lpstr>Het periodetoerekeningsstelsel</vt:lpstr>
      <vt:lpstr>Meerwaarde periodetoerekeningsstelsel</vt:lpstr>
      <vt:lpstr>Periodetoerekeningsstelsel en de balans.</vt:lpstr>
      <vt:lpstr>Maak opgave 73</vt:lpstr>
      <vt:lpstr>PowerPoint-presentatie</vt:lpstr>
      <vt:lpstr>Er ontstaat overlopende posten</vt:lpstr>
      <vt:lpstr>Maak opgave 74 en 75</vt:lpstr>
      <vt:lpstr>PowerPoint-presentatie</vt:lpstr>
      <vt:lpstr>PowerPoint-presentatie</vt:lpstr>
      <vt:lpstr>Maak opgave 76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173</cp:revision>
  <dcterms:created xsi:type="dcterms:W3CDTF">2017-01-22T09:51:43Z</dcterms:created>
  <dcterms:modified xsi:type="dcterms:W3CDTF">2018-04-14T08:50:05Z</dcterms:modified>
</cp:coreProperties>
</file>